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9" r:id="rId1"/>
  </p:sldMasterIdLst>
  <p:notesMasterIdLst>
    <p:notesMasterId r:id="rId3"/>
  </p:notesMasterIdLst>
  <p:sldIdLst>
    <p:sldId id="34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00"/>
    <a:srgbClr val="92D092"/>
    <a:srgbClr val="CF809E"/>
    <a:srgbClr val="E6B138"/>
    <a:srgbClr val="08D006"/>
    <a:srgbClr val="000000"/>
    <a:srgbClr val="D8B25C"/>
    <a:srgbClr val="C00F68"/>
    <a:srgbClr val="FFC8D7"/>
    <a:srgbClr val="C87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1348"/>
    <p:restoredTop sz="95345"/>
  </p:normalViewPr>
  <p:slideViewPr>
    <p:cSldViewPr snapToGrid="0" snapToObjects="1">
      <p:cViewPr varScale="1">
        <p:scale>
          <a:sx n="96" d="100"/>
          <a:sy n="96" d="100"/>
        </p:scale>
        <p:origin x="2304" y="184"/>
      </p:cViewPr>
      <p:guideLst/>
    </p:cSldViewPr>
  </p:slideViewPr>
  <p:outlineViewPr>
    <p:cViewPr>
      <p:scale>
        <a:sx n="33" d="100"/>
        <a:sy n="33" d="100"/>
      </p:scale>
      <p:origin x="0" y="-1232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2FFC8-1778-134B-81D5-145673113317}" type="datetimeFigureOut">
              <a:rPr lang="en-US" smtClean="0"/>
              <a:t>7/19/24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1C3E4-2432-9D43-A0FD-91D4F148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2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1C3E4-2432-9D43-A0FD-91D4F14873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2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2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9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1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9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0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0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7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5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6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4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5245F-CB4A-7B41-8C3B-184B7A2198E1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CB49-2E57-0E40-8AAD-F56B39FDB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6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61B7C0F-2596-6047-930F-C82141FAF4A4}"/>
              </a:ext>
            </a:extLst>
          </p:cNvPr>
          <p:cNvSpPr/>
          <p:nvPr/>
        </p:nvSpPr>
        <p:spPr>
          <a:xfrm>
            <a:off x="531009" y="1041136"/>
            <a:ext cx="5748939" cy="5632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8738279-A77D-C24F-BC21-B29F988951E9}"/>
              </a:ext>
            </a:extLst>
          </p:cNvPr>
          <p:cNvSpPr/>
          <p:nvPr/>
        </p:nvSpPr>
        <p:spPr>
          <a:xfrm>
            <a:off x="538835" y="2489824"/>
            <a:ext cx="5747971" cy="5632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43E149E5-72BF-7549-A28D-0A1A358E19E5}"/>
              </a:ext>
            </a:extLst>
          </p:cNvPr>
          <p:cNvSpPr/>
          <p:nvPr/>
        </p:nvSpPr>
        <p:spPr>
          <a:xfrm>
            <a:off x="2276421" y="1059488"/>
            <a:ext cx="2320726" cy="6952851"/>
          </a:xfrm>
          <a:prstGeom prst="trapezoid">
            <a:avLst>
              <a:gd name="adj" fmla="val 28813"/>
            </a:avLst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D52E696-F86B-A74A-A282-143F0160EAFD}"/>
              </a:ext>
            </a:extLst>
          </p:cNvPr>
          <p:cNvSpPr txBox="1">
            <a:spLocks/>
          </p:cNvSpPr>
          <p:nvPr/>
        </p:nvSpPr>
        <p:spPr>
          <a:xfrm rot="16200000">
            <a:off x="5704187" y="1785826"/>
            <a:ext cx="1339429" cy="3199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dirty="0">
                <a:latin typeface="Baghdad" pitchFamily="2" charset="-78"/>
                <a:cs typeface="Baghdad" pitchFamily="2" charset="-78"/>
              </a:rPr>
              <a:t>Length of Years</a:t>
            </a:r>
            <a:endParaRPr lang="en-US" sz="1400" dirty="0">
              <a:latin typeface="Baghdad" pitchFamily="2" charset="-78"/>
              <a:cs typeface="Baghdad" pitchFamily="2" charset="-78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E38A4CA4-7C1D-394F-AFE6-558AA20EDAF3}"/>
              </a:ext>
            </a:extLst>
          </p:cNvPr>
          <p:cNvSpPr txBox="1">
            <a:spLocks/>
          </p:cNvSpPr>
          <p:nvPr/>
        </p:nvSpPr>
        <p:spPr>
          <a:xfrm rot="16200000">
            <a:off x="-1989833" y="4913383"/>
            <a:ext cx="4715933" cy="3781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dirty="0">
                <a:latin typeface="Baghdad" pitchFamily="2" charset="-78"/>
                <a:cs typeface="Baghdad" pitchFamily="2" charset="-78"/>
              </a:rPr>
              <a:t>Physical                           Mental/Emotional                         Spiritual</a:t>
            </a:r>
            <a:endParaRPr lang="en-US" sz="1400" dirty="0">
              <a:latin typeface="Baghdad" pitchFamily="2" charset="-78"/>
              <a:cs typeface="Baghdad" pitchFamily="2" charset="-78"/>
            </a:endParaRP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1F544100-A78A-0148-AA5D-2C6A6FFDA83A}"/>
              </a:ext>
            </a:extLst>
          </p:cNvPr>
          <p:cNvSpPr txBox="1">
            <a:spLocks/>
          </p:cNvSpPr>
          <p:nvPr/>
        </p:nvSpPr>
        <p:spPr>
          <a:xfrm>
            <a:off x="525961" y="2444101"/>
            <a:ext cx="2158087" cy="5815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00" dirty="0">
                <a:latin typeface="Baghdad" pitchFamily="2" charset="-78"/>
                <a:cs typeface="Baghdad" pitchFamily="2" charset="-78"/>
              </a:rPr>
              <a:t>There is a way that seems right to a person, but its end is the way to death. Proverbs 14:12, 16:25 CSB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69B296AC-3D90-184E-8A7A-93E381E60ED4}"/>
              </a:ext>
            </a:extLst>
          </p:cNvPr>
          <p:cNvSpPr txBox="1">
            <a:spLocks/>
          </p:cNvSpPr>
          <p:nvPr/>
        </p:nvSpPr>
        <p:spPr>
          <a:xfrm>
            <a:off x="4163720" y="2444101"/>
            <a:ext cx="2101139" cy="5609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>
                <a:latin typeface="Baghdad" pitchFamily="2" charset="-78"/>
                <a:cs typeface="Baghdad" pitchFamily="2" charset="-78"/>
              </a:rPr>
              <a:t>In those days there was no king in Israel; everyone did whatever seemed right to him. Judges 17:6, 21:25 CSB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948E33A0-8E1A-DE40-8FDF-171DB4FFE2BF}"/>
              </a:ext>
            </a:extLst>
          </p:cNvPr>
          <p:cNvSpPr txBox="1">
            <a:spLocks/>
          </p:cNvSpPr>
          <p:nvPr/>
        </p:nvSpPr>
        <p:spPr>
          <a:xfrm rot="16200000">
            <a:off x="4111128" y="4716627"/>
            <a:ext cx="4411743" cy="3972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dirty="0">
                <a:latin typeface="Baghdad" pitchFamily="2" charset="-78"/>
                <a:cs typeface="Baghdad" pitchFamily="2" charset="-78"/>
              </a:rPr>
              <a:t>Effects Over Time -</a:t>
            </a:r>
            <a:r>
              <a:rPr lang="en-US" sz="900" dirty="0">
                <a:latin typeface="Baghdad" pitchFamily="2" charset="-78"/>
                <a:cs typeface="Baghdad" pitchFamily="2" charset="-78"/>
                <a:sym typeface="Wingdings" pitchFamily="2" charset="2"/>
              </a:rPr>
              <a:t> People Die Young Needlessly</a:t>
            </a:r>
            <a:endParaRPr lang="en-US" sz="900" dirty="0">
              <a:latin typeface="Baghdad" pitchFamily="2" charset="-78"/>
              <a:cs typeface="Baghdad" pitchFamily="2" charset="-78"/>
            </a:endParaRP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63FDA7F5-72C7-374E-902B-466BBAF7AB36}"/>
              </a:ext>
            </a:extLst>
          </p:cNvPr>
          <p:cNvSpPr/>
          <p:nvPr/>
        </p:nvSpPr>
        <p:spPr>
          <a:xfrm flipH="1">
            <a:off x="570760" y="3210276"/>
            <a:ext cx="2151185" cy="4773738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CFBD391-9CF8-4745-8F5C-31D6C83F21B0}"/>
              </a:ext>
            </a:extLst>
          </p:cNvPr>
          <p:cNvSpPr/>
          <p:nvPr/>
        </p:nvSpPr>
        <p:spPr>
          <a:xfrm>
            <a:off x="4175810" y="3496431"/>
            <a:ext cx="2099171" cy="4495351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7F63C3C4-2404-5949-81F3-159E9011147A}"/>
              </a:ext>
            </a:extLst>
          </p:cNvPr>
          <p:cNvSpPr txBox="1">
            <a:spLocks/>
          </p:cNvSpPr>
          <p:nvPr/>
        </p:nvSpPr>
        <p:spPr>
          <a:xfrm>
            <a:off x="4163720" y="987192"/>
            <a:ext cx="2109834" cy="5815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>
                <a:latin typeface="Baghdad" pitchFamily="2" charset="-78"/>
                <a:cs typeface="Baghdad" pitchFamily="2" charset="-78"/>
              </a:rPr>
              <a:t>Dear friend, I pray that you are prospering in every way and are in good health. 3 John 2 (Job 33:25) CSB</a:t>
            </a:r>
            <a:r>
              <a:rPr lang="en-US" sz="900" baseline="30000" dirty="0">
                <a:latin typeface="Baghdad" pitchFamily="2" charset="-78"/>
                <a:cs typeface="Baghdad" pitchFamily="2" charset="-78"/>
              </a:rPr>
              <a:t>‡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4714FD2-D4B1-1147-B9CB-421F86F0D763}"/>
              </a:ext>
            </a:extLst>
          </p:cNvPr>
          <p:cNvSpPr txBox="1">
            <a:spLocks/>
          </p:cNvSpPr>
          <p:nvPr/>
        </p:nvSpPr>
        <p:spPr>
          <a:xfrm>
            <a:off x="537402" y="371110"/>
            <a:ext cx="5829300" cy="435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Arial Rounded MT Bold" panose="020F0704030504030204" pitchFamily="34" charset="77"/>
                <a:cs typeface="Baghdad" pitchFamily="2" charset="-78"/>
              </a:rPr>
              <a:t>Health Pyramid</a:t>
            </a:r>
            <a:endParaRPr lang="en-US" sz="4000" dirty="0">
              <a:latin typeface="Arial Rounded MT Bold" panose="020F0704030504030204" pitchFamily="34" charset="77"/>
              <a:cs typeface="Baghdad" pitchFamily="2" charset="-7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44694E-4A67-AE46-B10A-9781E4EFB6F9}"/>
              </a:ext>
            </a:extLst>
          </p:cNvPr>
          <p:cNvSpPr txBox="1"/>
          <p:nvPr/>
        </p:nvSpPr>
        <p:spPr>
          <a:xfrm>
            <a:off x="1319807" y="261368"/>
            <a:ext cx="42644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~ Wise Rose says: Accept responsibility for your own health. ~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7B6FAC-4FEB-FE48-B323-AA68AE224CA3}"/>
              </a:ext>
            </a:extLst>
          </p:cNvPr>
          <p:cNvSpPr/>
          <p:nvPr/>
        </p:nvSpPr>
        <p:spPr>
          <a:xfrm>
            <a:off x="1092627" y="774969"/>
            <a:ext cx="47380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Baghdad" pitchFamily="2" charset="-78"/>
                <a:cs typeface="Baghdad" pitchFamily="2" charset="-78"/>
              </a:rPr>
              <a:t>Graphic Summary of the </a:t>
            </a:r>
            <a:r>
              <a:rPr lang="en-US" sz="1200" i="1" dirty="0">
                <a:latin typeface="Baghdad" pitchFamily="2" charset="-78"/>
                <a:cs typeface="Baghdad" pitchFamily="2" charset="-78"/>
              </a:rPr>
              <a:t>Healthy &amp; FREE Book </a:t>
            </a:r>
            <a:r>
              <a:rPr lang="en-US" sz="1200" dirty="0">
                <a:latin typeface="Baghdad" pitchFamily="2" charset="-78"/>
                <a:cs typeface="Baghdad" pitchFamily="2" charset="-78"/>
              </a:rPr>
              <a:t>Series by Juniah Rose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5DEA84-391B-D949-BF1E-2EC64EB12146}"/>
              </a:ext>
            </a:extLst>
          </p:cNvPr>
          <p:cNvSpPr txBox="1"/>
          <p:nvPr/>
        </p:nvSpPr>
        <p:spPr>
          <a:xfrm>
            <a:off x="1627414" y="7729675"/>
            <a:ext cx="3719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/>
              <a:t>Optimum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879B7B1-E095-2843-B785-51F7DAE864DB}"/>
              </a:ext>
            </a:extLst>
          </p:cNvPr>
          <p:cNvSpPr txBox="1"/>
          <p:nvPr/>
        </p:nvSpPr>
        <p:spPr>
          <a:xfrm>
            <a:off x="436431" y="8398868"/>
            <a:ext cx="59142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0" dirty="0">
                <a:latin typeface="Baghdad" pitchFamily="2" charset="-78"/>
                <a:cs typeface="Baghdad" pitchFamily="2" charset="-78"/>
              </a:rPr>
              <a:t>‡All Scriptures are quoted from The Christian Standard Bible. Copyright ©2017 by Holman Bible Publishers. Used by permission. Christian Standard Bible® and CSB® are federally registered trademarks of Holman Bible Publishers.</a:t>
            </a:r>
            <a:endParaRPr lang="en-US" sz="700" dirty="0"/>
          </a:p>
          <a:p>
            <a:r>
              <a:rPr lang="en-US" sz="700" i="1" dirty="0"/>
              <a:t>This graphic is for informative purposes only, and should not be used as a replacement for expert medical advice.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6CCCF6-7C6A-D644-8095-23A89F5EEA4C}"/>
              </a:ext>
            </a:extLst>
          </p:cNvPr>
          <p:cNvCxnSpPr>
            <a:cxnSpLocks/>
          </p:cNvCxnSpPr>
          <p:nvPr/>
        </p:nvCxnSpPr>
        <p:spPr>
          <a:xfrm>
            <a:off x="532137" y="5796983"/>
            <a:ext cx="5739344" cy="0"/>
          </a:xfrm>
          <a:prstGeom prst="straightConnector1">
            <a:avLst/>
          </a:prstGeom>
          <a:ln w="19050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A5D7923-23ED-684C-9A07-10FF6F0D4B2D}"/>
              </a:ext>
            </a:extLst>
          </p:cNvPr>
          <p:cNvCxnSpPr>
            <a:cxnSpLocks/>
          </p:cNvCxnSpPr>
          <p:nvPr/>
        </p:nvCxnSpPr>
        <p:spPr>
          <a:xfrm>
            <a:off x="525050" y="4288867"/>
            <a:ext cx="5748504" cy="0"/>
          </a:xfrm>
          <a:prstGeom prst="straightConnector1">
            <a:avLst/>
          </a:prstGeom>
          <a:ln w="19050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A3F81EF-BBDF-3B44-AC28-51DA8D679A79}"/>
              </a:ext>
            </a:extLst>
          </p:cNvPr>
          <p:cNvSpPr txBox="1"/>
          <p:nvPr/>
        </p:nvSpPr>
        <p:spPr>
          <a:xfrm>
            <a:off x="1157164" y="1153732"/>
            <a:ext cx="457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  <a:p>
            <a:pPr algn="ctr"/>
            <a:r>
              <a:rPr lang="en-US" sz="1100" dirty="0"/>
              <a:t>Longevity</a:t>
            </a:r>
          </a:p>
          <a:p>
            <a:pPr algn="ctr"/>
            <a:r>
              <a:rPr lang="en-US" sz="1100" dirty="0"/>
              <a:t>Vitality</a:t>
            </a:r>
          </a:p>
          <a:p>
            <a:pPr algn="ctr"/>
            <a:r>
              <a:rPr lang="en-US" sz="1100" dirty="0"/>
              <a:t>Mentally Alert</a:t>
            </a:r>
          </a:p>
          <a:p>
            <a:pPr algn="ctr"/>
            <a:r>
              <a:rPr lang="en-US" sz="1100" dirty="0"/>
              <a:t>Tranquility</a:t>
            </a:r>
          </a:p>
          <a:p>
            <a:pPr algn="ctr"/>
            <a:r>
              <a:rPr lang="en-US" sz="1100" dirty="0"/>
              <a:t>Disease-Free </a:t>
            </a:r>
          </a:p>
          <a:p>
            <a:pPr algn="ctr"/>
            <a:r>
              <a:rPr lang="en-US" sz="1100" dirty="0"/>
              <a:t>Med-Free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=</a:t>
            </a:r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Embrace Reality</a:t>
            </a:r>
          </a:p>
          <a:p>
            <a:pPr algn="ctr"/>
            <a:endParaRPr lang="en-US" sz="1400" dirty="0"/>
          </a:p>
          <a:p>
            <a:pPr algn="ctr"/>
            <a:r>
              <a:rPr lang="en-US" sz="1100" dirty="0"/>
              <a:t>+</a:t>
            </a:r>
          </a:p>
          <a:p>
            <a:pPr algn="ctr"/>
            <a:endParaRPr lang="en-US" sz="700" dirty="0"/>
          </a:p>
          <a:p>
            <a:pPr algn="ctr"/>
            <a:r>
              <a:rPr lang="en-US" sz="1100" dirty="0"/>
              <a:t>Spiritual Freedom</a:t>
            </a:r>
          </a:p>
          <a:p>
            <a:pPr algn="ctr"/>
            <a:r>
              <a:rPr lang="en-US" sz="1100" dirty="0"/>
              <a:t>Forgiveness</a:t>
            </a:r>
          </a:p>
          <a:p>
            <a:pPr algn="ctr"/>
            <a:r>
              <a:rPr lang="en-US" sz="1100" dirty="0"/>
              <a:t>Purpose</a:t>
            </a:r>
          </a:p>
          <a:p>
            <a:pPr algn="ctr"/>
            <a:endParaRPr lang="en-US" sz="700" dirty="0"/>
          </a:p>
          <a:p>
            <a:pPr algn="ctr"/>
            <a:r>
              <a:rPr lang="en-US" sz="1100" dirty="0"/>
              <a:t>+</a:t>
            </a:r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Good Boundaries</a:t>
            </a:r>
          </a:p>
          <a:p>
            <a:pPr algn="ctr"/>
            <a:r>
              <a:rPr lang="en-US" sz="1100" dirty="0"/>
              <a:t>Prayer/Meditation</a:t>
            </a:r>
          </a:p>
          <a:p>
            <a:pPr algn="ctr"/>
            <a:r>
              <a:rPr lang="en-US" sz="1100" dirty="0"/>
              <a:t>Thankfulness</a:t>
            </a:r>
          </a:p>
          <a:p>
            <a:pPr algn="ctr"/>
            <a:r>
              <a:rPr lang="en-US" sz="1100" dirty="0"/>
              <a:t>Accept Responsibility</a:t>
            </a:r>
          </a:p>
          <a:p>
            <a:pPr algn="ctr"/>
            <a:r>
              <a:rPr lang="en-US" sz="1100" dirty="0"/>
              <a:t>Rewarding Relationships</a:t>
            </a:r>
          </a:p>
          <a:p>
            <a:pPr algn="ctr"/>
            <a:r>
              <a:rPr lang="en-US" sz="1100" dirty="0"/>
              <a:t>Good Health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+</a:t>
            </a:r>
          </a:p>
          <a:p>
            <a:pPr algn="ctr"/>
            <a:endParaRPr lang="en-US" sz="800" dirty="0"/>
          </a:p>
          <a:p>
            <a:pPr algn="ctr"/>
            <a:endParaRPr lang="en-US" sz="600" dirty="0"/>
          </a:p>
          <a:p>
            <a:pPr algn="ctr"/>
            <a:r>
              <a:rPr lang="en-US" sz="1100" dirty="0"/>
              <a:t>Sufficient Rest/Sleep</a:t>
            </a:r>
          </a:p>
          <a:p>
            <a:pPr algn="ctr"/>
            <a:r>
              <a:rPr lang="en-US" sz="1100" dirty="0"/>
              <a:t>Manage Stress</a:t>
            </a:r>
          </a:p>
          <a:p>
            <a:pPr algn="ctr"/>
            <a:r>
              <a:rPr lang="en-US" sz="1100" dirty="0"/>
              <a:t>Movement</a:t>
            </a:r>
          </a:p>
          <a:p>
            <a:pPr algn="ctr"/>
            <a:endParaRPr lang="en-US" sz="500" dirty="0"/>
          </a:p>
          <a:p>
            <a:pPr algn="ctr"/>
            <a:r>
              <a:rPr lang="en-US" sz="1100" dirty="0"/>
              <a:t>+</a:t>
            </a:r>
          </a:p>
          <a:p>
            <a:pPr algn="ctr"/>
            <a:endParaRPr lang="en-US" sz="500" dirty="0"/>
          </a:p>
          <a:p>
            <a:pPr algn="ctr"/>
            <a:r>
              <a:rPr lang="en-US" sz="1050" dirty="0"/>
              <a:t>Variety of Whole &amp;</a:t>
            </a:r>
          </a:p>
          <a:p>
            <a:pPr algn="ctr"/>
            <a:r>
              <a:rPr lang="en-US" sz="1050" dirty="0"/>
              <a:t> Homemade Foods</a:t>
            </a:r>
          </a:p>
          <a:p>
            <a:pPr algn="ctr"/>
            <a:r>
              <a:rPr lang="en-US" sz="1100" dirty="0"/>
              <a:t>Fermented Foods</a:t>
            </a:r>
          </a:p>
          <a:p>
            <a:pPr algn="ctr"/>
            <a:r>
              <a:rPr lang="en-US" sz="1100" dirty="0"/>
              <a:t>Detoxification</a:t>
            </a:r>
          </a:p>
          <a:p>
            <a:pPr algn="ctr"/>
            <a:r>
              <a:rPr lang="en-US" sz="1100" dirty="0"/>
              <a:t>Regular Fasting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65405BFA-2672-9E43-9462-E3D5FD5E9856}"/>
              </a:ext>
            </a:extLst>
          </p:cNvPr>
          <p:cNvSpPr txBox="1">
            <a:spLocks/>
          </p:cNvSpPr>
          <p:nvPr/>
        </p:nvSpPr>
        <p:spPr>
          <a:xfrm>
            <a:off x="574214" y="1546369"/>
            <a:ext cx="2109834" cy="7936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00" dirty="0">
                <a:latin typeface="Baghdad" pitchFamily="2" charset="-78"/>
                <a:cs typeface="Baghdad" pitchFamily="2" charset="-78"/>
              </a:rPr>
              <a:t>Four Chains Bind Us To Sickness:</a:t>
            </a:r>
            <a:r>
              <a:rPr lang="en-US" sz="900" i="1" dirty="0">
                <a:latin typeface="Baghdad" pitchFamily="2" charset="-78"/>
                <a:cs typeface="Baghdad" pitchFamily="2" charset="-78"/>
              </a:rPr>
              <a:t> </a:t>
            </a:r>
          </a:p>
          <a:p>
            <a:pPr algn="r"/>
            <a:r>
              <a:rPr lang="en-US" sz="900" i="1" dirty="0">
                <a:latin typeface="Baghdad" pitchFamily="2" charset="-78"/>
                <a:cs typeface="Baghdad" pitchFamily="2" charset="-78"/>
              </a:rPr>
              <a:t>Nutritional Imbalance, Toxic Overflow, </a:t>
            </a:r>
          </a:p>
          <a:p>
            <a:pPr algn="r"/>
            <a:r>
              <a:rPr lang="en-US" sz="900" i="1" dirty="0">
                <a:latin typeface="Baghdad" pitchFamily="2" charset="-78"/>
                <a:cs typeface="Baghdad" pitchFamily="2" charset="-78"/>
              </a:rPr>
              <a:t>Poor Lifestyle Choices, </a:t>
            </a:r>
          </a:p>
          <a:p>
            <a:pPr algn="r"/>
            <a:r>
              <a:rPr lang="en-US" sz="900" i="1" dirty="0">
                <a:latin typeface="Baghdad" pitchFamily="2" charset="-78"/>
                <a:cs typeface="Baghdad" pitchFamily="2" charset="-78"/>
              </a:rPr>
              <a:t>Discipline for Sin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C3FD9C20-DB1A-0C44-BFD6-FE63787952E6}"/>
              </a:ext>
            </a:extLst>
          </p:cNvPr>
          <p:cNvSpPr txBox="1">
            <a:spLocks/>
          </p:cNvSpPr>
          <p:nvPr/>
        </p:nvSpPr>
        <p:spPr>
          <a:xfrm>
            <a:off x="4163720" y="1561144"/>
            <a:ext cx="2109834" cy="764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>
                <a:latin typeface="Baghdad" pitchFamily="2" charset="-78"/>
                <a:cs typeface="Baghdad" pitchFamily="2" charset="-78"/>
              </a:rPr>
              <a:t>Four Keys Free Us From Sickness:</a:t>
            </a:r>
            <a:endParaRPr lang="en-US" sz="900" i="1" dirty="0">
              <a:latin typeface="Baghdad" pitchFamily="2" charset="-78"/>
              <a:cs typeface="Baghdad" pitchFamily="2" charset="-78"/>
            </a:endParaRPr>
          </a:p>
          <a:p>
            <a:pPr algn="l"/>
            <a:r>
              <a:rPr lang="en-US" sz="900" i="1" dirty="0">
                <a:latin typeface="Baghdad" pitchFamily="2" charset="-78"/>
                <a:cs typeface="Baghdad" pitchFamily="2" charset="-78"/>
              </a:rPr>
              <a:t>Balanced Nutrition, Detoxification,  Good Lifestyle Choices, </a:t>
            </a:r>
          </a:p>
          <a:p>
            <a:pPr algn="l"/>
            <a:r>
              <a:rPr lang="en-US" sz="900" i="1" dirty="0">
                <a:latin typeface="Baghdad" pitchFamily="2" charset="-78"/>
                <a:cs typeface="Baghdad" pitchFamily="2" charset="-78"/>
              </a:rPr>
              <a:t>Repentance of Sin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C9B554-B387-9B42-8979-B018220B150E}"/>
              </a:ext>
            </a:extLst>
          </p:cNvPr>
          <p:cNvSpPr txBox="1"/>
          <p:nvPr/>
        </p:nvSpPr>
        <p:spPr>
          <a:xfrm>
            <a:off x="4249690" y="3123230"/>
            <a:ext cx="1940857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Unrealistic Optimism</a:t>
            </a:r>
          </a:p>
          <a:p>
            <a:pPr algn="ctr"/>
            <a:r>
              <a:rPr lang="en-US" sz="900" dirty="0"/>
              <a:t>Dissatisfaction</a:t>
            </a:r>
          </a:p>
          <a:p>
            <a:pPr algn="ctr"/>
            <a:r>
              <a:rPr lang="en-US" sz="900" dirty="0"/>
              <a:t>Early Death</a:t>
            </a:r>
          </a:p>
          <a:p>
            <a:pPr algn="ctr"/>
            <a:endParaRPr lang="en-US" sz="800" dirty="0"/>
          </a:p>
          <a:p>
            <a:pPr algn="ctr"/>
            <a:r>
              <a:rPr lang="en-US" sz="900" dirty="0"/>
              <a:t>Deferential</a:t>
            </a:r>
          </a:p>
          <a:p>
            <a:pPr algn="ctr"/>
            <a:r>
              <a:rPr lang="en-US" sz="900" dirty="0"/>
              <a:t>Victimized</a:t>
            </a:r>
          </a:p>
          <a:p>
            <a:pPr algn="ctr"/>
            <a:r>
              <a:rPr lang="en-US" sz="900" dirty="0"/>
              <a:t>Despondent</a:t>
            </a:r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endParaRPr lang="en-US" sz="400" dirty="0"/>
          </a:p>
          <a:p>
            <a:pPr algn="ctr"/>
            <a:r>
              <a:rPr lang="en-US" sz="900" dirty="0"/>
              <a:t>Multiple Medications</a:t>
            </a:r>
          </a:p>
          <a:p>
            <a:pPr algn="ctr"/>
            <a:r>
              <a:rPr lang="en-US" sz="900" dirty="0"/>
              <a:t>Apathetic</a:t>
            </a:r>
          </a:p>
          <a:p>
            <a:pPr algn="ctr"/>
            <a:r>
              <a:rPr lang="en-US" sz="900" dirty="0"/>
              <a:t>Addictions</a:t>
            </a:r>
          </a:p>
          <a:p>
            <a:pPr algn="ctr"/>
            <a:r>
              <a:rPr lang="en-US" sz="900" dirty="0"/>
              <a:t>Illness/Disease</a:t>
            </a:r>
          </a:p>
          <a:p>
            <a:pPr algn="ctr"/>
            <a:endParaRPr lang="en-US" sz="800" dirty="0"/>
          </a:p>
          <a:p>
            <a:pPr algn="ctr"/>
            <a:r>
              <a:rPr lang="en-US" sz="900" dirty="0"/>
              <a:t>Low Stress</a:t>
            </a:r>
          </a:p>
          <a:p>
            <a:pPr algn="ctr"/>
            <a:r>
              <a:rPr lang="en-US" sz="900" dirty="0"/>
              <a:t>Compliant</a:t>
            </a:r>
          </a:p>
          <a:p>
            <a:pPr algn="ctr"/>
            <a:r>
              <a:rPr lang="en-US" sz="900" dirty="0"/>
              <a:t>Brain Fog, Confusion</a:t>
            </a:r>
          </a:p>
          <a:p>
            <a:pPr algn="ctr"/>
            <a:r>
              <a:rPr lang="en-US" sz="900" dirty="0"/>
              <a:t>Insecurities</a:t>
            </a:r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endParaRPr lang="en-US" sz="700" dirty="0"/>
          </a:p>
          <a:p>
            <a:pPr algn="ctr"/>
            <a:r>
              <a:rPr lang="en-US" sz="900" dirty="0"/>
              <a:t>Too Much Rest/Sleep</a:t>
            </a:r>
          </a:p>
          <a:p>
            <a:pPr algn="ctr"/>
            <a:r>
              <a:rPr lang="en-US" sz="900" dirty="0"/>
              <a:t>Little Sunshine</a:t>
            </a:r>
          </a:p>
          <a:p>
            <a:pPr algn="ctr"/>
            <a:r>
              <a:rPr lang="en-US" sz="900" dirty="0"/>
              <a:t>Timid/Fearful</a:t>
            </a:r>
            <a:endParaRPr lang="en-US" sz="800" dirty="0"/>
          </a:p>
          <a:p>
            <a:pPr algn="ctr"/>
            <a:r>
              <a:rPr lang="en-US" sz="900" dirty="0"/>
              <a:t>Couch Potato</a:t>
            </a:r>
          </a:p>
          <a:p>
            <a:pPr algn="ctr"/>
            <a:endParaRPr lang="en-US" sz="800" dirty="0"/>
          </a:p>
          <a:p>
            <a:pPr algn="ctr"/>
            <a:r>
              <a:rPr lang="en-US" sz="900" dirty="0"/>
              <a:t>Incomplete Nutrition</a:t>
            </a:r>
          </a:p>
          <a:p>
            <a:pPr algn="ctr"/>
            <a:r>
              <a:rPr lang="en-US" sz="900" dirty="0"/>
              <a:t>Fast Food/Packaged Food</a:t>
            </a:r>
          </a:p>
          <a:p>
            <a:pPr algn="ctr"/>
            <a:r>
              <a:rPr lang="en-US" sz="900" dirty="0"/>
              <a:t>No Supplementation</a:t>
            </a:r>
          </a:p>
          <a:p>
            <a:pPr algn="ctr"/>
            <a:r>
              <a:rPr lang="en-US" sz="900" dirty="0"/>
              <a:t>No Detoxification</a:t>
            </a:r>
          </a:p>
          <a:p>
            <a:pPr algn="ctr"/>
            <a:r>
              <a:rPr lang="en-US" sz="900" dirty="0"/>
              <a:t>No Fasting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766C46-A5AA-1E4D-A525-7EEA2B8B1CC8}"/>
              </a:ext>
            </a:extLst>
          </p:cNvPr>
          <p:cNvSpPr txBox="1"/>
          <p:nvPr/>
        </p:nvSpPr>
        <p:spPr>
          <a:xfrm>
            <a:off x="704103" y="3123230"/>
            <a:ext cx="19260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Unhealthy Pessimism</a:t>
            </a:r>
          </a:p>
          <a:p>
            <a:pPr algn="ctr"/>
            <a:r>
              <a:rPr lang="en-US" sz="900" dirty="0"/>
              <a:t>Bitterness</a:t>
            </a:r>
          </a:p>
          <a:p>
            <a:pPr algn="ctr"/>
            <a:r>
              <a:rPr lang="en-US" sz="900" dirty="0"/>
              <a:t>Early Death</a:t>
            </a:r>
          </a:p>
          <a:p>
            <a:pPr algn="ctr"/>
            <a:endParaRPr lang="en-US" sz="800" dirty="0"/>
          </a:p>
          <a:p>
            <a:pPr algn="ctr"/>
            <a:r>
              <a:rPr lang="en-US" sz="900" dirty="0"/>
              <a:t>Antagonistic</a:t>
            </a:r>
          </a:p>
          <a:p>
            <a:pPr algn="ctr"/>
            <a:r>
              <a:rPr lang="en-US" sz="900" dirty="0"/>
              <a:t>Easily Offended</a:t>
            </a:r>
          </a:p>
          <a:p>
            <a:pPr algn="ctr"/>
            <a:r>
              <a:rPr lang="en-US" sz="900" dirty="0"/>
              <a:t>Competitive</a:t>
            </a:r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endParaRPr lang="en-US" sz="400" dirty="0"/>
          </a:p>
          <a:p>
            <a:pPr algn="ctr"/>
            <a:r>
              <a:rPr lang="en-US" sz="900" dirty="0"/>
              <a:t>Multiple Medications</a:t>
            </a:r>
          </a:p>
          <a:p>
            <a:pPr algn="ctr"/>
            <a:r>
              <a:rPr lang="en-US" sz="900" dirty="0"/>
              <a:t>Malcontent</a:t>
            </a:r>
          </a:p>
          <a:p>
            <a:pPr algn="ctr"/>
            <a:r>
              <a:rPr lang="en-US" sz="900" dirty="0"/>
              <a:t>Addictions</a:t>
            </a:r>
          </a:p>
          <a:p>
            <a:pPr algn="ctr"/>
            <a:r>
              <a:rPr lang="en-US" sz="900" dirty="0"/>
              <a:t>Illness/Disease</a:t>
            </a:r>
          </a:p>
          <a:p>
            <a:pPr algn="ctr"/>
            <a:endParaRPr lang="en-US" sz="800" dirty="0"/>
          </a:p>
          <a:p>
            <a:pPr algn="ctr"/>
            <a:r>
              <a:rPr lang="en-US" sz="900" dirty="0"/>
              <a:t>High Stress</a:t>
            </a:r>
          </a:p>
          <a:p>
            <a:pPr algn="ctr"/>
            <a:r>
              <a:rPr lang="en-US" sz="900" dirty="0"/>
              <a:t>Ambitious</a:t>
            </a:r>
          </a:p>
          <a:p>
            <a:pPr algn="ctr"/>
            <a:r>
              <a:rPr lang="en-US" sz="900" dirty="0"/>
              <a:t>Acute Awareness</a:t>
            </a:r>
          </a:p>
          <a:p>
            <a:pPr algn="ctr"/>
            <a:r>
              <a:rPr lang="en-US" sz="900" dirty="0"/>
              <a:t>Isolation</a:t>
            </a:r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endParaRPr lang="en-US" sz="700" dirty="0"/>
          </a:p>
          <a:p>
            <a:pPr algn="ctr"/>
            <a:r>
              <a:rPr lang="en-US" sz="900" dirty="0"/>
              <a:t>Too Little Rest/Sleep</a:t>
            </a:r>
          </a:p>
          <a:p>
            <a:pPr algn="ctr"/>
            <a:r>
              <a:rPr lang="en-US" sz="900" dirty="0"/>
              <a:t>Overexposure</a:t>
            </a:r>
          </a:p>
          <a:p>
            <a:pPr algn="ctr"/>
            <a:r>
              <a:rPr lang="en-US" sz="900" dirty="0"/>
              <a:t>Boisterous/Nervous</a:t>
            </a:r>
          </a:p>
          <a:p>
            <a:pPr algn="ctr"/>
            <a:r>
              <a:rPr lang="en-US" sz="900" dirty="0"/>
              <a:t>Excessive Exercise</a:t>
            </a:r>
          </a:p>
          <a:p>
            <a:pPr algn="ctr"/>
            <a:endParaRPr lang="en-US" sz="800" dirty="0"/>
          </a:p>
          <a:p>
            <a:pPr algn="ctr"/>
            <a:r>
              <a:rPr lang="en-US" sz="900" dirty="0"/>
              <a:t>Unbalanced Nutrition</a:t>
            </a:r>
          </a:p>
          <a:p>
            <a:pPr algn="ctr"/>
            <a:r>
              <a:rPr lang="en-US" sz="900" dirty="0"/>
              <a:t>Prepared/Restaurant  Foods</a:t>
            </a:r>
          </a:p>
          <a:p>
            <a:pPr algn="ctr"/>
            <a:r>
              <a:rPr lang="en-US" sz="900" dirty="0"/>
              <a:t>Over Supplementation</a:t>
            </a:r>
          </a:p>
          <a:p>
            <a:pPr algn="ctr"/>
            <a:r>
              <a:rPr lang="en-US" sz="900" dirty="0"/>
              <a:t>No Detoxification</a:t>
            </a:r>
          </a:p>
          <a:p>
            <a:pPr algn="ctr"/>
            <a:r>
              <a:rPr lang="en-US" sz="900" dirty="0"/>
              <a:t>No Fasting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382CFC-B9E9-B649-AAE4-64582EB185F0}"/>
              </a:ext>
            </a:extLst>
          </p:cNvPr>
          <p:cNvCxnSpPr/>
          <p:nvPr/>
        </p:nvCxnSpPr>
        <p:spPr>
          <a:xfrm>
            <a:off x="402593" y="-269371"/>
            <a:ext cx="6373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907904-5820-E644-A970-8193DE1DC005}"/>
              </a:ext>
            </a:extLst>
          </p:cNvPr>
          <p:cNvSpPr txBox="1"/>
          <p:nvPr/>
        </p:nvSpPr>
        <p:spPr>
          <a:xfrm>
            <a:off x="1387588" y="7729675"/>
            <a:ext cx="3719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Excess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560ACF-B7C7-574B-8684-21A584F1DCE6}"/>
              </a:ext>
            </a:extLst>
          </p:cNvPr>
          <p:cNvSpPr txBox="1"/>
          <p:nvPr/>
        </p:nvSpPr>
        <p:spPr>
          <a:xfrm>
            <a:off x="2003670" y="7729675"/>
            <a:ext cx="3517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i="1" dirty="0"/>
              <a:t>Deficiency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9363BB-B8E0-D04C-98BA-66B5A7887C2C}"/>
              </a:ext>
            </a:extLst>
          </p:cNvPr>
          <p:cNvSpPr/>
          <p:nvPr/>
        </p:nvSpPr>
        <p:spPr>
          <a:xfrm>
            <a:off x="452545" y="7962169"/>
            <a:ext cx="5915984" cy="4495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DCB2C3-2D40-CD4E-B6BB-B79D1BC3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887" y="7914084"/>
            <a:ext cx="5829300" cy="409890"/>
          </a:xfrm>
        </p:spPr>
        <p:txBody>
          <a:bodyPr>
            <a:normAutofit/>
          </a:bodyPr>
          <a:lstStyle/>
          <a:p>
            <a:r>
              <a:rPr lang="en-US" sz="2000" i="1" dirty="0">
                <a:solidFill>
                  <a:schemeClr val="bg1"/>
                </a:solidFill>
                <a:latin typeface="Baghdad" pitchFamily="2" charset="-78"/>
                <a:cs typeface="Baghdad" pitchFamily="2" charset="-78"/>
              </a:rPr>
              <a:t>---- Lifestyle ----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EB96D875-B7AD-E84A-8807-0F76C3823DFD}"/>
              </a:ext>
            </a:extLst>
          </p:cNvPr>
          <p:cNvSpPr txBox="1">
            <a:spLocks/>
          </p:cNvSpPr>
          <p:nvPr/>
        </p:nvSpPr>
        <p:spPr>
          <a:xfrm>
            <a:off x="362045" y="8235400"/>
            <a:ext cx="840029" cy="2070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" dirty="0">
                <a:solidFill>
                  <a:schemeClr val="bg1"/>
                </a:solidFill>
                <a:latin typeface="Baghdad" pitchFamily="2" charset="-78"/>
                <a:cs typeface="Baghdad" pitchFamily="2" charset="-78"/>
              </a:rPr>
              <a:t>4-30-2021 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3F7438CB-EDB1-474E-9D43-39ABBD741179}"/>
              </a:ext>
            </a:extLst>
          </p:cNvPr>
          <p:cNvSpPr txBox="1">
            <a:spLocks/>
          </p:cNvSpPr>
          <p:nvPr/>
        </p:nvSpPr>
        <p:spPr>
          <a:xfrm>
            <a:off x="5550441" y="8206609"/>
            <a:ext cx="840029" cy="22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" dirty="0">
                <a:solidFill>
                  <a:schemeClr val="bg1"/>
                </a:solidFill>
                <a:latin typeface="Baghdad" pitchFamily="2" charset="-78"/>
                <a:cs typeface="Baghdad" pitchFamily="2" charset="-78"/>
              </a:rPr>
              <a:t>©2021 </a:t>
            </a:r>
            <a:r>
              <a:rPr lang="en-US" sz="700" dirty="0" err="1">
                <a:solidFill>
                  <a:schemeClr val="bg1"/>
                </a:solidFill>
                <a:latin typeface="Baghdad" pitchFamily="2" charset="-78"/>
                <a:cs typeface="Baghdad" pitchFamily="2" charset="-78"/>
              </a:rPr>
              <a:t>COchoa</a:t>
            </a:r>
            <a:endParaRPr lang="en-US" sz="700" dirty="0">
              <a:solidFill>
                <a:schemeClr val="bg1"/>
              </a:solidFill>
              <a:latin typeface="Baghdad" pitchFamily="2" charset="-78"/>
              <a:cs typeface="Baghdad" pitchFamily="2" charset="-78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8477D63-DEDF-174C-A74F-E34E5AD35B1B}"/>
              </a:ext>
            </a:extLst>
          </p:cNvPr>
          <p:cNvSpPr txBox="1">
            <a:spLocks/>
          </p:cNvSpPr>
          <p:nvPr/>
        </p:nvSpPr>
        <p:spPr>
          <a:xfrm>
            <a:off x="574214" y="1003412"/>
            <a:ext cx="2190040" cy="5609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00" dirty="0">
                <a:latin typeface="Baghdad" pitchFamily="2" charset="-78"/>
                <a:cs typeface="Baghdad" pitchFamily="2" charset="-78"/>
              </a:rPr>
              <a:t>My Spirit will not remain with mankind forever. Their days will be 120 years. Genesis 6:3 (Ps.90:10) CSB</a:t>
            </a:r>
            <a:r>
              <a:rPr lang="en-US" sz="900" baseline="30000" dirty="0">
                <a:latin typeface="Baghdad" pitchFamily="2" charset="-78"/>
                <a:cs typeface="Baghdad" pitchFamily="2" charset="-78"/>
              </a:rPr>
              <a:t>‡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69AEF9-A193-B745-BA04-8E68AB12E821}"/>
              </a:ext>
            </a:extLst>
          </p:cNvPr>
          <p:cNvCxnSpPr/>
          <p:nvPr/>
        </p:nvCxnSpPr>
        <p:spPr>
          <a:xfrm>
            <a:off x="159958" y="9224468"/>
            <a:ext cx="6503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48E1165-E72A-0C45-8899-139511B0798C}"/>
              </a:ext>
            </a:extLst>
          </p:cNvPr>
          <p:cNvSpPr/>
          <p:nvPr/>
        </p:nvSpPr>
        <p:spPr>
          <a:xfrm>
            <a:off x="543683" y="7753611"/>
            <a:ext cx="5722298" cy="204270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D22C64C8-8FEB-A340-902C-4DA3E7A9CCEF}"/>
              </a:ext>
            </a:extLst>
          </p:cNvPr>
          <p:cNvSpPr txBox="1">
            <a:spLocks/>
          </p:cNvSpPr>
          <p:nvPr/>
        </p:nvSpPr>
        <p:spPr>
          <a:xfrm>
            <a:off x="746476" y="8140788"/>
            <a:ext cx="5328123" cy="2866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" dirty="0">
              <a:solidFill>
                <a:schemeClr val="bg1"/>
              </a:solidFill>
              <a:latin typeface="Baghdad" pitchFamily="2" charset="-78"/>
              <a:cs typeface="Baghdad" pitchFamily="2" charset="-78"/>
            </a:endParaRPr>
          </a:p>
          <a:p>
            <a:r>
              <a:rPr lang="en-US" sz="600" dirty="0">
                <a:solidFill>
                  <a:schemeClr val="bg1"/>
                </a:solidFill>
                <a:latin typeface="Baghdad" pitchFamily="2" charset="-78"/>
                <a:cs typeface="Baghdad" pitchFamily="2" charset="-78"/>
              </a:rPr>
              <a:t>My people are destroyed for lack of knowledge... Hosea 4:6 CSB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AAA4FBBC-4CF4-9A4A-A3E2-61E14FD6DD6E}"/>
              </a:ext>
            </a:extLst>
          </p:cNvPr>
          <p:cNvSpPr txBox="1">
            <a:spLocks/>
          </p:cNvSpPr>
          <p:nvPr/>
        </p:nvSpPr>
        <p:spPr>
          <a:xfrm>
            <a:off x="5930330" y="8460965"/>
            <a:ext cx="439583" cy="320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00" dirty="0">
                <a:latin typeface="Baghdad" pitchFamily="2" charset="-78"/>
                <a:cs typeface="Baghdad" pitchFamily="2" charset="-78"/>
              </a:rPr>
              <a:t>P4C</a:t>
            </a:r>
            <a:fld id="{AD0498ED-E4E2-A54F-A55A-E2D9D38918E2}" type="slidenum">
              <a:rPr lang="en-US" sz="600" smtClean="0">
                <a:latin typeface="Baghdad" pitchFamily="2" charset="-78"/>
                <a:cs typeface="Baghdad" pitchFamily="2" charset="-78"/>
              </a:rPr>
              <a:t>1</a:t>
            </a:fld>
            <a:endParaRPr lang="en-US" sz="600" dirty="0">
              <a:latin typeface="Baghdad" pitchFamily="2" charset="-78"/>
              <a:cs typeface="Baghdad" pitchFamily="2" charset="-78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2C326BB-CD2B-A247-80AB-4FC5063ADF68}"/>
              </a:ext>
            </a:extLst>
          </p:cNvPr>
          <p:cNvCxnSpPr>
            <a:cxnSpLocks/>
          </p:cNvCxnSpPr>
          <p:nvPr/>
        </p:nvCxnSpPr>
        <p:spPr>
          <a:xfrm flipV="1">
            <a:off x="6260891" y="371111"/>
            <a:ext cx="33681" cy="7425396"/>
          </a:xfrm>
          <a:prstGeom prst="straightConnector1">
            <a:avLst/>
          </a:prstGeom>
          <a:ln w="19050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CE6D64D-0157-834C-8493-D708ED9591D8}"/>
              </a:ext>
            </a:extLst>
          </p:cNvPr>
          <p:cNvCxnSpPr>
            <a:cxnSpLocks/>
          </p:cNvCxnSpPr>
          <p:nvPr/>
        </p:nvCxnSpPr>
        <p:spPr>
          <a:xfrm flipH="1" flipV="1">
            <a:off x="532137" y="3057366"/>
            <a:ext cx="1981" cy="4708586"/>
          </a:xfrm>
          <a:prstGeom prst="straightConnector1">
            <a:avLst/>
          </a:prstGeom>
          <a:ln w="19050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041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41419</TotalTime>
  <Words>409</Words>
  <Application>Microsoft Macintosh PowerPoint</Application>
  <PresentationFormat>Letter Paper (8.5x11 in)</PresentationFormat>
  <Paragraphs>135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Baghdad</vt:lpstr>
      <vt:lpstr>Calibri</vt:lpstr>
      <vt:lpstr>Calibri Light</vt:lpstr>
      <vt:lpstr>Office Theme</vt:lpstr>
      <vt:lpstr>---- Lifestyle ----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------------Lifestyle----------- Physical/Mental-Emotional/Spiritual</dc:title>
  <dc:subject/>
  <dc:creator>Cathie Ochoa</dc:creator>
  <cp:keywords/>
  <dc:description/>
  <cp:lastModifiedBy>Cathie Ochoa</cp:lastModifiedBy>
  <cp:revision>2982</cp:revision>
  <cp:lastPrinted>2021-11-08T12:37:51Z</cp:lastPrinted>
  <dcterms:created xsi:type="dcterms:W3CDTF">2021-04-08T11:06:15Z</dcterms:created>
  <dcterms:modified xsi:type="dcterms:W3CDTF">2024-07-19T23:01:29Z</dcterms:modified>
  <cp:category/>
</cp:coreProperties>
</file>